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0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232F9-BC0B-44C6-B96A-E6EBCBEC2802}" type="datetimeFigureOut">
              <a:rPr lang="en-US" smtClean="0"/>
              <a:pPr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FFB1A-A835-46C3-ABCC-D838F336A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 THÔNG MODBUS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1295400"/>
            <a:ext cx="8305800" cy="22669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</a:t>
            </a:r>
            <a:r>
              <a:rPr lang="vi-VN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hà sản xuất PLC Modicon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phát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hành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năm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1979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Modicon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vi-VN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giờ là Schneider Electric's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/</a:t>
            </a:r>
            <a:r>
              <a:rPr lang="vi-VN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vi-VN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elemecanique</a:t>
            </a:r>
            <a:endParaRPr lang="en-US" sz="2200" b="1" dirty="0" smtClean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Mạng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Master / Client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Modbus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serial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hỗ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trợ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phần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cứng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RS232, RS485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theo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dạng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điệp</a:t>
            </a:r>
            <a:endParaRPr lang="en-US" sz="2200" b="1" dirty="0" smtClean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Hỗ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trợ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kiểm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tra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lỗi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CRC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với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nhiều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ưu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điểm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Phiên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bản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mới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nhất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hỗ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200" b="1" i="0" u="none" strike="noStrike" kern="120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trợ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TCP/IP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rất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dụng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PLC, HMI, Smart IO, SCADA</a:t>
            </a:r>
            <a:endParaRPr kumimoji="0" lang="en-US" sz="2200" b="1" i="0" u="none" strike="noStrike" kern="1200" cap="none" spc="0" normalizeH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685800"/>
            <a:ext cx="91440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LỊCH SỬ PHÁT TRIỂN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 SERIAL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685800"/>
            <a:ext cx="8305800" cy="28765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RTU (Binary)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và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ASCII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RTU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dụng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tập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Các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(Client) Slave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được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phân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biệt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bằng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ID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điệp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được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gửi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đến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các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Client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Client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chỉ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trả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lời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trùng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ID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và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có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lỗi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CRC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Khoảng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cách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lớn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nhất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1200m (RS485)</a:t>
            </a:r>
            <a:endParaRPr kumimoji="0" lang="en-US" sz="2200" b="1" i="0" u="none" strike="noStrike" kern="1200" cap="none" spc="0" normalizeH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Khoảng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cách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thực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tế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thường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&lt;1000m. 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Dùng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chuyển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đổi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quang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điện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tăng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khoảng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cách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kumimoji="0" lang="en-US" sz="2200" b="1" i="0" u="none" strike="noStrike" kern="1200" cap="none" spc="0" normalizeH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CẤU TRÚC FRAME TRUYỀN MODBUS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990600"/>
          <a:ext cx="9144000" cy="4648200"/>
        </p:xfrm>
        <a:graphic>
          <a:graphicData uri="http://schemas.openxmlformats.org/drawingml/2006/table">
            <a:tbl>
              <a:tblPr/>
              <a:tblGrid>
                <a:gridCol w="2819400"/>
                <a:gridCol w="6324600"/>
              </a:tblGrid>
              <a:tr h="774700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Modbus</a:t>
                      </a:r>
                      <a:r>
                        <a:rPr lang="en-US" sz="28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message 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747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Trường</a:t>
                      </a:r>
                      <a:endParaRPr lang="en-US" sz="2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Mô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tả</a:t>
                      </a:r>
                      <a:endParaRPr lang="en-US" sz="24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Device address</a:t>
                      </a:r>
                      <a:endParaRPr lang="en-US" sz="2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Địa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chỉ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của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receiver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Function code</a:t>
                      </a:r>
                      <a:endParaRPr lang="en-US" sz="2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Mã</a:t>
                      </a:r>
                      <a:r>
                        <a:rPr lang="en-US" sz="24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lệnh</a:t>
                      </a:r>
                      <a:r>
                        <a:rPr lang="en-US" sz="24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en-US" sz="2400" baseline="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yêu</a:t>
                      </a:r>
                      <a:r>
                        <a:rPr lang="en-US" sz="24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cầu</a:t>
                      </a:r>
                      <a:r>
                        <a:rPr lang="en-US" sz="24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)</a:t>
                      </a:r>
                      <a:endParaRPr lang="en-US" sz="24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Data</a:t>
                      </a:r>
                      <a:endParaRPr lang="en-US" sz="2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Dữ</a:t>
                      </a:r>
                      <a:r>
                        <a:rPr lang="en-US" sz="24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liệu</a:t>
                      </a:r>
                      <a:r>
                        <a:rPr lang="en-US" sz="2400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en-US" sz="24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Error 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check CRC</a:t>
                      </a:r>
                      <a:endParaRPr lang="en-US" sz="28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Giá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kiểm</a:t>
                      </a:r>
                      <a:r>
                        <a:rPr lang="en-US" sz="24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tra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lỗi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truyền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thông</a:t>
                      </a:r>
                      <a:r>
                        <a:rPr lang="en-US" sz="240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CRC</a:t>
                      </a:r>
                      <a:endParaRPr lang="en-US" sz="24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CẤU TRÚC FRAME TRUYỀN MODBUS RTU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457450"/>
            <a:ext cx="8686800" cy="28765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START: 3.5 char time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Địa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chỉ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8bit (1 Char) 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Function: 8bit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Data: 8 bit + 1 parity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+ 1 Stop / 8 bit + 0 parity + 2 Stop</a:t>
            </a:r>
          </a:p>
          <a:p>
            <a:pPr marL="0" marR="0" lvl="0" indent="0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en-US" sz="2200" b="1" baseline="0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End: 3.5 Char time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52400" y="838200"/>
          <a:ext cx="8763000" cy="1005840"/>
        </p:xfrm>
        <a:graphic>
          <a:graphicData uri="http://schemas.openxmlformats.org/drawingml/2006/table">
            <a:tbl>
              <a:tblPr/>
              <a:tblGrid>
                <a:gridCol w="1402080"/>
                <a:gridCol w="1402080"/>
                <a:gridCol w="1489710"/>
                <a:gridCol w="1489710"/>
                <a:gridCol w="1489710"/>
                <a:gridCol w="1489710"/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Start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bg1"/>
                          </a:solidFill>
                        </a:rPr>
                        <a:t>Address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bg1"/>
                          </a:solidFill>
                        </a:rPr>
                        <a:t>Function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bg1"/>
                          </a:solidFill>
                        </a:rPr>
                        <a:t>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bg1"/>
                          </a:solidFill>
                        </a:rPr>
                        <a:t>CRC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chemeClr val="bg1"/>
                          </a:solidFill>
                        </a:rPr>
                        <a:t>End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3.5 Char time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 * 8Bit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16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3.5 Char time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 RTU FUNCTION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762000"/>
            <a:ext cx="8686800" cy="28765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01 READ COIL STATUS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02 READ INPUT STATUS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03 READ HOLDING REGISTERS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04 READ INPUT REGISTERS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05 WRITE SINGLE COIL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06 WRITE SINGLE REGISTER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 WRITE MULTIPLE COILS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16 WRITE MULTIPLE REGISTERS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22 MASK WRITE REGISTER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23 READ/WRITE REGISTERS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7620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PHẠM VI ĐỊA CHỈ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304800" y="1813560"/>
          <a:ext cx="8610600" cy="2377440"/>
        </p:xfrm>
        <a:graphic>
          <a:graphicData uri="http://schemas.openxmlformats.org/drawingml/2006/table">
            <a:tbl>
              <a:tblPr/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Device address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MODBUS address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Function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R/W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b="1"/>
                        <a:t>1</a:t>
                      </a:r>
                      <a:r>
                        <a:rPr lang="en-US"/>
                        <a:t>...</a:t>
                      </a:r>
                      <a:r>
                        <a:rPr lang="en-US" b="1"/>
                        <a:t>10000</a:t>
                      </a:r>
                      <a:r>
                        <a:rPr lang="en-US" baseline="30000"/>
                        <a:t>*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address - 1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Coils (outputs)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Read/Write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b="1"/>
                        <a:t>10001</a:t>
                      </a:r>
                      <a:r>
                        <a:rPr lang="en-US"/>
                        <a:t>...</a:t>
                      </a:r>
                      <a:r>
                        <a:rPr lang="en-US" b="1"/>
                        <a:t>20000</a:t>
                      </a:r>
                      <a:r>
                        <a:rPr lang="en-US" baseline="30000"/>
                        <a:t>*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address - 10001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Discrete Inputs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Read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b="1"/>
                        <a:t>40001</a:t>
                      </a:r>
                      <a:r>
                        <a:rPr lang="en-US"/>
                        <a:t>...</a:t>
                      </a:r>
                      <a:r>
                        <a:rPr lang="en-US" b="1"/>
                        <a:t>50000</a:t>
                      </a:r>
                      <a:r>
                        <a:rPr lang="en-US" baseline="30000"/>
                        <a:t>*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address - 40001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Holding Registers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Read/Write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b="1"/>
                        <a:t>30001...40000*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address - 30001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Input Registers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Read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VÍ DỤ 1 TRUYỀN THÔNG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19125" y="2133600"/>
          <a:ext cx="3495675" cy="3840480"/>
        </p:xfrm>
        <a:graphic>
          <a:graphicData uri="http://schemas.openxmlformats.org/drawingml/2006/table">
            <a:tbl>
              <a:tblPr/>
              <a:tblGrid>
                <a:gridCol w="1852708"/>
                <a:gridCol w="1642967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 Name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RTU (hex)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Slave Address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01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Function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03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Starting Address HI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00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Starting Address LO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00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No of Registers Hi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No of Registers Lo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00B050"/>
                          </a:solidFill>
                        </a:rPr>
                        <a:t>01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Error Check Lo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Error Check Hi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0A</a:t>
                      </a:r>
                      <a:endParaRPr 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371600" y="1295400"/>
            <a:ext cx="12954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GỬI</a:t>
            </a:r>
            <a:r>
              <a:rPr kumimoji="0" lang="en-US" sz="2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ĐI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096000" y="1295400"/>
            <a:ext cx="17526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NHẬN VỀ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876800" y="2133600"/>
          <a:ext cx="3495675" cy="3291840"/>
        </p:xfrm>
        <a:graphic>
          <a:graphicData uri="http://schemas.openxmlformats.org/drawingml/2006/table">
            <a:tbl>
              <a:tblPr/>
              <a:tblGrid>
                <a:gridCol w="1852708"/>
                <a:gridCol w="1642967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 Name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RTU (hex)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Slave Address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01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Function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03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00B0F0"/>
                          </a:solidFill>
                        </a:rPr>
                        <a:t>Number</a:t>
                      </a:r>
                      <a:r>
                        <a:rPr lang="en-US" baseline="0" dirty="0" smtClean="0">
                          <a:solidFill>
                            <a:srgbClr val="00B0F0"/>
                          </a:solidFill>
                        </a:rPr>
                        <a:t> of byte</a:t>
                      </a:r>
                      <a:endParaRPr lang="en-US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00B0F0"/>
                          </a:solidFill>
                        </a:rPr>
                        <a:t>02</a:t>
                      </a:r>
                      <a:endParaRPr lang="en-US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Data byte 1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00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Data byte 2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Error Check Lo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Error Check Hi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"/>
            <a:ext cx="91440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 THÔNG VỚI MFM383A-C (RTU)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15240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Thực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hiện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với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MFM383A-C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bằng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phần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mềm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Modbus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poll.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Thực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hiện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chi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tiết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từng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lệnh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bổ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sung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cho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kến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thức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đã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trình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bày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"/>
            <a:ext cx="91440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 </a:t>
            </a:r>
            <a:r>
              <a:rPr lang="en-US" sz="2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 PLC CP1E VÀ BIẾN TẦN IG5A</a:t>
            </a:r>
            <a:endParaRPr lang="en-US" sz="28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268" name="AutoShape 4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0" name="AutoShape 6" descr="Image result for power factor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15240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Thực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hiện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truyền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thông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giữa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PLC Omron CP1E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và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biến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tần</a:t>
            </a:r>
            <a:r>
              <a:rPr lang="en-US" sz="2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LS IG5A</a:t>
            </a:r>
            <a:r>
              <a:rPr lang="en-US" sz="2200" b="1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481</Words>
  <Application>Microsoft Office PowerPoint</Application>
  <PresentationFormat>On-screen Show (4:3)</PresentationFormat>
  <Paragraphs>131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TRUYỀN THÔNG MODBUS</vt:lpstr>
      <vt:lpstr>MODBUS SERIAL</vt:lpstr>
      <vt:lpstr>CẤU TRÚC FRAME TRUYỀN MODBUS</vt:lpstr>
      <vt:lpstr>CẤU TRÚC FRAME TRUYỀN MODBUS RTU</vt:lpstr>
      <vt:lpstr>MODBUS RTU FUNCTION</vt:lpstr>
      <vt:lpstr>PHẠM VI ĐỊA CHỈ</vt:lpstr>
      <vt:lpstr>VÍ DỤ 1 TRUYỀN THÔNG</vt:lpstr>
      <vt:lpstr>TRUYỀN THÔNG VỚI MFM383A-C (RTU)</vt:lpstr>
      <vt:lpstr>TRUYỀN THÔNG PLC CP1E VÀ BIẾN TẦN IG5A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HỆ SỐ CÔNG SUẤT</dc:title>
  <dc:creator>Windows User</dc:creator>
  <cp:lastModifiedBy>Windows User</cp:lastModifiedBy>
  <cp:revision>64</cp:revision>
  <dcterms:created xsi:type="dcterms:W3CDTF">2015-03-21T01:34:10Z</dcterms:created>
  <dcterms:modified xsi:type="dcterms:W3CDTF">2015-06-03T01:11:42Z</dcterms:modified>
</cp:coreProperties>
</file>